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6"/>
  </p:normalViewPr>
  <p:slideViewPr>
    <p:cSldViewPr snapToGrid="0" snapToObjects="1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Population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2035</c:v>
                </c:pt>
                <c:pt idx="1">
                  <c:v>2034</c:v>
                </c:pt>
                <c:pt idx="2">
                  <c:v>2033</c:v>
                </c:pt>
                <c:pt idx="3">
                  <c:v>2032</c:v>
                </c:pt>
                <c:pt idx="4">
                  <c:v>2031</c:v>
                </c:pt>
                <c:pt idx="5">
                  <c:v>2030</c:v>
                </c:pt>
                <c:pt idx="6">
                  <c:v>2029</c:v>
                </c:pt>
                <c:pt idx="7">
                  <c:v>2028</c:v>
                </c:pt>
                <c:pt idx="8">
                  <c:v>2027</c:v>
                </c:pt>
                <c:pt idx="9">
                  <c:v>2026</c:v>
                </c:pt>
                <c:pt idx="10">
                  <c:v>2025</c:v>
                </c:pt>
                <c:pt idx="11">
                  <c:v>2024</c:v>
                </c:pt>
                <c:pt idx="12">
                  <c:v>2023</c:v>
                </c:pt>
                <c:pt idx="13">
                  <c:v>2022</c:v>
                </c:pt>
                <c:pt idx="14">
                  <c:v>2021</c:v>
                </c:pt>
                <c:pt idx="15">
                  <c:v>2020</c:v>
                </c:pt>
                <c:pt idx="16">
                  <c:v>2019</c:v>
                </c:pt>
                <c:pt idx="17">
                  <c:v>2018</c:v>
                </c:pt>
                <c:pt idx="18">
                  <c:v>2017</c:v>
                </c:pt>
                <c:pt idx="19">
                  <c:v>2016</c:v>
                </c:pt>
              </c:numCache>
            </c:numRef>
          </c:cat>
          <c:val>
            <c:numRef>
              <c:f>Sheet1!$B$2:$B$21</c:f>
              <c:numCache>
                <c:formatCode>#,##0</c:formatCode>
                <c:ptCount val="20"/>
                <c:pt idx="0">
                  <c:v>34341242</c:v>
                </c:pt>
                <c:pt idx="1">
                  <c:v>34105051</c:v>
                </c:pt>
                <c:pt idx="2">
                  <c:v>33841422</c:v>
                </c:pt>
                <c:pt idx="3">
                  <c:v>33548802</c:v>
                </c:pt>
                <c:pt idx="4">
                  <c:v>33225737</c:v>
                </c:pt>
                <c:pt idx="5">
                  <c:v>32869265</c:v>
                </c:pt>
                <c:pt idx="6">
                  <c:v>32476719</c:v>
                </c:pt>
                <c:pt idx="7">
                  <c:v>32044740</c:v>
                </c:pt>
                <c:pt idx="8">
                  <c:v>31570247</c:v>
                </c:pt>
                <c:pt idx="9">
                  <c:v>31049812</c:v>
                </c:pt>
                <c:pt idx="10">
                  <c:v>30482140</c:v>
                </c:pt>
                <c:pt idx="11">
                  <c:v>29867918</c:v>
                </c:pt>
                <c:pt idx="12">
                  <c:v>29210808</c:v>
                </c:pt>
                <c:pt idx="13">
                  <c:v>28516903</c:v>
                </c:pt>
                <c:pt idx="14">
                  <c:v>27795702</c:v>
                </c:pt>
                <c:pt idx="15">
                  <c:v>27058479</c:v>
                </c:pt>
                <c:pt idx="16">
                  <c:v>26317104</c:v>
                </c:pt>
                <c:pt idx="17">
                  <c:v>25582138</c:v>
                </c:pt>
                <c:pt idx="18">
                  <c:v>24862075</c:v>
                </c:pt>
                <c:pt idx="19">
                  <c:v>24163230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21-8B4C-9D1B-B3992A328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13230784"/>
        <c:axId val="613236320"/>
      </c:barChart>
      <c:lineChart>
        <c:grouping val="standard"/>
        <c:varyColors val="0"/>
        <c:ser>
          <c:idx val="2"/>
          <c:order val="1"/>
          <c:tx>
            <c:v>Growth Rate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Sheet1!$C$2:$C$21</c:f>
              <c:numCache>
                <c:formatCode>0.00%</c:formatCode>
                <c:ptCount val="20"/>
                <c:pt idx="0">
                  <c:v>6.8999999999999999E-3</c:v>
                </c:pt>
                <c:pt idx="1">
                  <c:v>7.7999999999999996E-3</c:v>
                </c:pt>
                <c:pt idx="2">
                  <c:v>8.6999999999999994E-3</c:v>
                </c:pt>
                <c:pt idx="3">
                  <c:v>9.7000000000000003E-3</c:v>
                </c:pt>
                <c:pt idx="4">
                  <c:v>1.0800000000000001E-2</c:v>
                </c:pt>
                <c:pt idx="5">
                  <c:v>1.21E-2</c:v>
                </c:pt>
                <c:pt idx="6">
                  <c:v>1.35E-2</c:v>
                </c:pt>
                <c:pt idx="7">
                  <c:v>1.4999999999999999E-2</c:v>
                </c:pt>
                <c:pt idx="8">
                  <c:v>1.6799999999999999E-2</c:v>
                </c:pt>
                <c:pt idx="9">
                  <c:v>1.8599999999999998E-2</c:v>
                </c:pt>
                <c:pt idx="10">
                  <c:v>2.06E-2</c:v>
                </c:pt>
                <c:pt idx="11">
                  <c:v>2.2499999999999999E-2</c:v>
                </c:pt>
                <c:pt idx="12">
                  <c:v>2.4299999999999999E-2</c:v>
                </c:pt>
                <c:pt idx="13">
                  <c:v>2.5899999999999999E-2</c:v>
                </c:pt>
                <c:pt idx="14">
                  <c:v>2.7199999999999998E-2</c:v>
                </c:pt>
                <c:pt idx="15">
                  <c:v>2.8199999999999999E-2</c:v>
                </c:pt>
                <c:pt idx="16">
                  <c:v>2.87E-2</c:v>
                </c:pt>
                <c:pt idx="17">
                  <c:v>2.9000000000000001E-2</c:v>
                </c:pt>
                <c:pt idx="18">
                  <c:v>2.8899999999999999E-2</c:v>
                </c:pt>
                <c:pt idx="19">
                  <c:v>2.9000000000000001E-2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A21-8B4C-9D1B-B3992A328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2599488"/>
        <c:axId val="612413824"/>
      </c:lineChart>
      <c:catAx>
        <c:axId val="613230784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3236320"/>
        <c:crosses val="autoZero"/>
        <c:auto val="1"/>
        <c:lblAlgn val="ctr"/>
        <c:lblOffset val="100"/>
        <c:noMultiLvlLbl val="0"/>
      </c:catAx>
      <c:valAx>
        <c:axId val="613236320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3230784"/>
        <c:crosses val="autoZero"/>
        <c:crossBetween val="between"/>
      </c:valAx>
      <c:valAx>
        <c:axId val="61241382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2599488"/>
        <c:crosses val="max"/>
        <c:crossBetween val="between"/>
      </c:valAx>
      <c:catAx>
        <c:axId val="772599488"/>
        <c:scaling>
          <c:orientation val="minMax"/>
        </c:scaling>
        <c:delete val="1"/>
        <c:axPos val="b"/>
        <c:majorTickMark val="none"/>
        <c:minorTickMark val="none"/>
        <c:tickLblPos val="nextTo"/>
        <c:crossAx val="612413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EC8C0-2B2C-9547-824F-6B080957EAC8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D4498-E7E5-0749-81C9-412CD6CC93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5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Shanghai City been through a 3-month lock down.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D4498-E7E5-0749-81C9-412CD6CC934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134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F35CD-1F74-E092-E7D2-8EF825650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2D2618-E937-B5E7-0157-C37A40562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B6B14D-D05C-1088-0AED-CF2C098C8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D61FD7-CDE9-5B10-86B2-D9714555A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27452E-5550-D611-59D0-B014D2D0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08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0C043-C403-DC92-73D2-DF0EC97D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969DA3-DBAD-D171-A063-D91B2FF1F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7ED665-6C9F-E331-ADD0-696A6E8F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0C5E48-FA3F-95BD-AEB5-0BF8D802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08937E-AC68-BA53-B0FB-023C2369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58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A71B02-A8D5-C7EB-C162-3C71EA331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E9A39E-E94D-CC5A-C771-40F3A37A4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1F58A0-B8B5-82A3-6860-1492DC4D3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0BB01F-3665-6CA0-9AE1-3312CB23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D8334-68B8-D3B1-0E92-078D57EA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9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BA5AE-01C0-B203-3207-17FFCAA3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C6775-3F03-A3AB-18CE-D83507092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01E69A-7F25-C8BB-6F76-D1C192E7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528537-35C1-75A3-2A51-0063F3535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6305B4-6EF4-7843-7470-B0226639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864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3EA4E-04C3-A398-696E-B89323A6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14ADBF-EDAE-43A1-E1E5-E6C6F51B9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D0E43F-6CD0-F675-8AB0-9E6FDB8C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388FE2-56B3-5254-1E9C-69A5E5AB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ACF0C9-52B8-0AA1-90D9-E05619FC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137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76BAC-4344-BB25-CC25-733AB2BA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206F1-4844-7D0C-5E35-28FF6555A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289AEC-DC76-7D08-F0C0-6692AA1C9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35D2D4-6B25-B931-2E9F-589F902B8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A7DA40-746D-022C-1E1E-29D6A45FB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C88E5D-4D8E-CDE0-26BD-05A56C4A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38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8A84-0BEB-504D-4B6B-93CB922B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D9CBF4-4C5E-8122-F798-FD99A619E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036E87-74CF-EC37-F1BE-78012D518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6A1B60-DA8B-D779-090A-1C55EF8BA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976DFE-FBFA-FAA9-C478-3E81BF447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B20B90-1700-220B-8BFE-658A90CC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8D29EC-4EF5-A536-0EF1-373C31BC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F0E5A3-7741-5755-14B8-C59C35FF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25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DBB03-0711-50D9-9E6C-BA7D56B6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934814-798F-2B07-5C32-C74CE95A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914443-E0DF-8A49-535E-B9319C06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ECBE96-CD2A-6876-9F82-775417F3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93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AFF38D-4B7C-28B7-54D4-721DFB99A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CE93A5-0ADC-FAA7-A486-CD7C0953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C395A-8556-F0E9-F693-464A7F110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60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3323A-E4CE-4DE9-B1D6-77DA2F54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58211-9921-FA66-2EDA-D7409D2A0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206B97-CE22-2707-768B-764FAEDCE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CB35D8-DE4D-C125-8971-7DCEF81A4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EA0791-81BF-6D87-48A6-F83E685C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ADC3ED-7D46-5E59-8813-A6D18BCF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42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16958-E431-2956-8A26-7874AC1DF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A47F88-E6A5-CFAE-6548-1A95B26A5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DE64F3-9F61-9D50-FBE0-89DD8502D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8D1FA5-53F0-9786-304A-15B167A4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F88FF4-C26A-67A3-8B90-17364B329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D8A22-DB06-A639-2B83-1C3467D1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44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E8977A-2240-7D48-EF0E-E200E4EC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825E20-CAE5-380D-EEC9-AA4456C5C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ECF58-1A24-EA06-C246-1674B0FA5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17CAA-DD06-D043-B45F-744232FADD2F}" type="datetimeFigureOut">
              <a:rPr kumimoji="1" lang="zh-CN" altLang="en-US" smtClean="0"/>
              <a:t>2023/9/10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98933D-7C48-7406-98E7-66C84B17F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231AA-B938-44DB-437F-76B292BA2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1C50B-A12D-CE49-A8E6-25C8AF73E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12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crotrends.net/cities/20656/shanghai/popul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world/china/shanghais-population-drops-2022-after-covid-lockdowns-2023-03-29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populationreview.com/world-cities/shanghai-population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rotrends.net/cities/20656/shanghai/population" TargetMode="External"/><Relationship Id="rId2" Type="http://schemas.openxmlformats.org/officeDocument/2006/relationships/hyperlink" Target="https://code.earthengine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orldpopulationreview.com/world-cities/shanghai-population" TargetMode="External"/><Relationship Id="rId4" Type="http://schemas.openxmlformats.org/officeDocument/2006/relationships/hyperlink" Target="https://www.reuters.com/world/china/shanghais-population-drops-2022-after-covid-lockdowns-2023-03-29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B26A1A-C5C7-9EDB-A9CE-EB0476666E51}"/>
              </a:ext>
            </a:extLst>
          </p:cNvPr>
          <p:cNvSpPr txBox="1"/>
          <p:nvPr/>
        </p:nvSpPr>
        <p:spPr>
          <a:xfrm>
            <a:off x="3481383" y="2427639"/>
            <a:ext cx="522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Project One: People and Places</a:t>
            </a:r>
            <a:endParaRPr kumimoji="1" lang="zh-CN" altLang="en-US" sz="28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01C393E-597A-A988-7F1A-CC1BEA70F107}"/>
              </a:ext>
            </a:extLst>
          </p:cNvPr>
          <p:cNvGrpSpPr/>
          <p:nvPr/>
        </p:nvGrpSpPr>
        <p:grpSpPr>
          <a:xfrm>
            <a:off x="5792612" y="3100387"/>
            <a:ext cx="606766" cy="657225"/>
            <a:chOff x="5385193" y="3657600"/>
            <a:chExt cx="1421610" cy="742950"/>
          </a:xfrm>
        </p:grpSpPr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2FB7351B-9087-1667-59ED-D933E9BCDE9F}"/>
                </a:ext>
              </a:extLst>
            </p:cNvPr>
            <p:cNvCxnSpPr>
              <a:cxnSpLocks/>
            </p:cNvCxnSpPr>
            <p:nvPr/>
          </p:nvCxnSpPr>
          <p:spPr>
            <a:xfrm>
              <a:off x="5385194" y="3657600"/>
              <a:ext cx="1421609" cy="742950"/>
            </a:xfrm>
            <a:prstGeom prst="line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141D018-2324-A0A4-4909-C5B261763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5193" y="3657600"/>
              <a:ext cx="1421609" cy="742950"/>
            </a:xfrm>
            <a:prstGeom prst="line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5CFEDB2D-6B67-AA4F-678A-5C425A177613}"/>
              </a:ext>
            </a:extLst>
          </p:cNvPr>
          <p:cNvSpPr txBox="1"/>
          <p:nvPr/>
        </p:nvSpPr>
        <p:spPr>
          <a:xfrm>
            <a:off x="3481383" y="3907140"/>
            <a:ext cx="522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CUSP 8113</a:t>
            </a:r>
            <a:endParaRPr kumimoji="1" lang="zh-CN" altLang="en-US" sz="28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725A05-B39A-4D01-96EF-6A7FB48A2EB9}"/>
              </a:ext>
            </a:extLst>
          </p:cNvPr>
          <p:cNvSpPr txBox="1"/>
          <p:nvPr/>
        </p:nvSpPr>
        <p:spPr>
          <a:xfrm>
            <a:off x="3481383" y="6394802"/>
            <a:ext cx="5229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Presented By: Qingyuan Feng</a:t>
            </a:r>
            <a:endParaRPr kumimoji="1" lang="zh-CN" altLang="en-US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872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BC7F68-BC99-A33B-7FC8-4AE909F3ED43}"/>
              </a:ext>
            </a:extLst>
          </p:cNvPr>
          <p:cNvSpPr txBox="1"/>
          <p:nvPr/>
        </p:nvSpPr>
        <p:spPr>
          <a:xfrm>
            <a:off x="0" y="5102"/>
            <a:ext cx="102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CUSP 8113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14E470-3F72-54D0-9DE4-F08394F07703}"/>
              </a:ext>
            </a:extLst>
          </p:cNvPr>
          <p:cNvSpPr txBox="1"/>
          <p:nvPr/>
        </p:nvSpPr>
        <p:spPr>
          <a:xfrm>
            <a:off x="7419969" y="1974374"/>
            <a:ext cx="299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</a:t>
            </a:r>
            <a:r>
              <a:rPr kumimoji="1" lang="en-US" altLang="zh-CN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egion</a:t>
            </a:r>
            <a:r>
              <a:rPr kumimoji="1" lang="en-US" altLang="zh-CN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O</a:t>
            </a:r>
            <a:r>
              <a:rPr kumimoji="1" lang="en-US" altLang="zh-CN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f</a:t>
            </a:r>
            <a:r>
              <a:rPr kumimoji="1" lang="en-US" altLang="zh-CN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I</a:t>
            </a:r>
            <a:r>
              <a:rPr kumimoji="1" lang="en-US" altLang="zh-CN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nterest</a:t>
            </a:r>
            <a:endParaRPr kumimoji="1" lang="zh-CN" altLang="en-US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267A12-1D60-DA89-A83F-05DBAD46468C}"/>
              </a:ext>
            </a:extLst>
          </p:cNvPr>
          <p:cNvSpPr txBox="1"/>
          <p:nvPr/>
        </p:nvSpPr>
        <p:spPr>
          <a:xfrm>
            <a:off x="7720009" y="2550656"/>
            <a:ext cx="239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(around)</a:t>
            </a:r>
          </a:p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Shanghai City, CN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6D9155E-A7BA-FD29-5017-C2147F2450C7}"/>
              </a:ext>
            </a:extLst>
          </p:cNvPr>
          <p:cNvGrpSpPr/>
          <p:nvPr/>
        </p:nvGrpSpPr>
        <p:grpSpPr>
          <a:xfrm>
            <a:off x="938800" y="6852898"/>
            <a:ext cx="5042900" cy="6980131"/>
            <a:chOff x="938800" y="6852898"/>
            <a:chExt cx="5042900" cy="698013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1B4286A-8029-DAF0-C283-16BF31923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25" b="89955" l="10000" r="98429">
                          <a14:foregroundMark x1="46357" y1="29533" x2="65857" y2="32318"/>
                          <a14:foregroundMark x1="65857" y1="32318" x2="53571" y2="29722"/>
                          <a14:foregroundMark x1="53571" y1="29722" x2="52143" y2="29759"/>
                          <a14:foregroundMark x1="66143" y1="30775" x2="61857" y2="26674"/>
                          <a14:foregroundMark x1="69643" y1="30361" x2="65786" y2="28330"/>
                          <a14:foregroundMark x1="72357" y1="30587" x2="65786" y2="29947"/>
                          <a14:foregroundMark x1="75857" y1="32205" x2="66571" y2="30775"/>
                          <a14:foregroundMark x1="74714" y1="33220" x2="51000" y2="28932"/>
                          <a14:foregroundMark x1="64214" y1="30173" x2="47929" y2="27690"/>
                          <a14:foregroundMark x1="52143" y1="28518" x2="45214" y2="32619"/>
                          <a14:foregroundMark x1="53357" y1="31377" x2="53714" y2="33860"/>
                          <a14:foregroundMark x1="58000" y1="31791" x2="45000" y2="29157"/>
                          <a14:foregroundMark x1="45000" y1="29157" x2="40500" y2="29157"/>
                          <a14:foregroundMark x1="52571" y1="29533" x2="42857" y2="27088"/>
                          <a14:foregroundMark x1="59929" y1="29345" x2="59143" y2="20730"/>
                          <a14:foregroundMark x1="59929" y1="21971" x2="47929" y2="15425"/>
                          <a14:foregroundMark x1="52929" y1="16855" x2="45214" y2="10309"/>
                          <a14:foregroundMark x1="49429" y1="13582" x2="37214" y2="10835"/>
                          <a14:foregroundMark x1="37214" y1="10835" x2="26929" y2="10309"/>
                          <a14:foregroundMark x1="47143" y1="11136" x2="32643" y2="12152"/>
                          <a14:foregroundMark x1="32643" y1="12152" x2="28857" y2="15011"/>
                          <a14:foregroundMark x1="34286" y1="11738" x2="26500" y2="12754"/>
                          <a14:foregroundMark x1="28500" y1="11738" x2="21071" y2="11136"/>
                          <a14:foregroundMark x1="30000" y1="10910" x2="16643" y2="10158"/>
                          <a14:foregroundMark x1="16643" y1="10158" x2="11000" y2="8277"/>
                          <a14:foregroundMark x1="39714" y1="9895" x2="39357" y2="7863"/>
                          <a14:foregroundMark x1="40500" y1="11136" x2="42071" y2="7223"/>
                          <a14:foregroundMark x1="38571" y1="7449" x2="37786" y2="3762"/>
                          <a14:foregroundMark x1="78214" y1="31603" x2="79357" y2="33220"/>
                          <a14:foregroundMark x1="78214" y1="33032" x2="82071" y2="33220"/>
                          <a14:foregroundMark x1="82071" y1="35290" x2="82071" y2="35290"/>
                          <a14:backgroundMark x1="87929" y1="35064" x2="87929" y2="35064"/>
                          <a14:backgroundMark x1="94929" y1="34650" x2="94929" y2="34650"/>
                          <a14:backgroundMark x1="80929" y1="35064" x2="80929" y2="3506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938800" y="6852898"/>
              <a:ext cx="3677229" cy="698013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CE77071-4650-A132-B0E7-BC12C4C577E8}"/>
                </a:ext>
              </a:extLst>
            </p:cNvPr>
            <p:cNvSpPr txBox="1"/>
            <p:nvPr/>
          </p:nvSpPr>
          <p:spPr>
            <a:xfrm>
              <a:off x="4071943" y="9058276"/>
              <a:ext cx="1909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err="1"/>
                <a:t>ghai</a:t>
              </a:r>
              <a:endParaRPr kumimoji="1" lang="zh-CN" altLang="en-US" b="1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E8D8A6F-772F-64EE-F1D4-25186B96646A}"/>
              </a:ext>
            </a:extLst>
          </p:cNvPr>
          <p:cNvSpPr/>
          <p:nvPr/>
        </p:nvSpPr>
        <p:spPr>
          <a:xfrm>
            <a:off x="3929068" y="1560037"/>
            <a:ext cx="285750" cy="414337"/>
          </a:xfrm>
          <a:prstGeom prst="rect">
            <a:avLst/>
          </a:prstGeom>
          <a:solidFill>
            <a:schemeClr val="dk1">
              <a:alpha val="4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2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00105 -0.9789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C9D55D-03B9-418F-322E-112B29DB0C89}"/>
              </a:ext>
            </a:extLst>
          </p:cNvPr>
          <p:cNvSpPr txBox="1"/>
          <p:nvPr/>
        </p:nvSpPr>
        <p:spPr>
          <a:xfrm>
            <a:off x="0" y="5102"/>
            <a:ext cx="102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CUSP 8113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B320FF-A567-B76E-3941-9AE4265FD568}"/>
              </a:ext>
            </a:extLst>
          </p:cNvPr>
          <p:cNvSpPr txBox="1"/>
          <p:nvPr/>
        </p:nvSpPr>
        <p:spPr>
          <a:xfrm>
            <a:off x="7295246" y="3429000"/>
            <a:ext cx="428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Researching Interests: Why Shanghai City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5DDF6B-2682-27BE-AE5B-138CDFB5B855}"/>
              </a:ext>
            </a:extLst>
          </p:cNvPr>
          <p:cNvSpPr txBox="1"/>
          <p:nvPr/>
        </p:nvSpPr>
        <p:spPr>
          <a:xfrm>
            <a:off x="1302548" y="797679"/>
            <a:ext cx="275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Population Change in</a:t>
            </a:r>
            <a:endParaRPr kumimoji="1" lang="zh-CN" altLang="en-US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B83801-9DD0-92A9-CA19-38F86FDE27E0}"/>
              </a:ext>
            </a:extLst>
          </p:cNvPr>
          <p:cNvSpPr txBox="1"/>
          <p:nvPr/>
        </p:nvSpPr>
        <p:spPr>
          <a:xfrm>
            <a:off x="3709992" y="782290"/>
            <a:ext cx="70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NYC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7F09308-8055-8AE0-8668-A9F5474F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0" r="650"/>
          <a:stretch/>
        </p:blipFill>
        <p:spPr>
          <a:xfrm>
            <a:off x="1326363" y="1182400"/>
            <a:ext cx="3739723" cy="495486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02D5549-346F-29B0-4A22-887B973D3C39}"/>
              </a:ext>
            </a:extLst>
          </p:cNvPr>
          <p:cNvSpPr txBox="1"/>
          <p:nvPr/>
        </p:nvSpPr>
        <p:spPr>
          <a:xfrm>
            <a:off x="1793665" y="6260376"/>
            <a:ext cx="275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2020-2025(Projection)</a:t>
            </a:r>
            <a:endParaRPr kumimoji="1" lang="zh-CN" altLang="en-US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A85CFE-4A3A-1F1C-AD11-E861D24517AE}"/>
              </a:ext>
            </a:extLst>
          </p:cNvPr>
          <p:cNvSpPr txBox="1"/>
          <p:nvPr/>
        </p:nvSpPr>
        <p:spPr>
          <a:xfrm>
            <a:off x="3555212" y="782289"/>
            <a:ext cx="170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Los Angeles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BFF4CF-ECC1-59F2-8411-CC5792E2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7" r="4527"/>
          <a:stretch/>
        </p:blipFill>
        <p:spPr>
          <a:xfrm>
            <a:off x="1327950" y="1182400"/>
            <a:ext cx="3738136" cy="495486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4523861-465A-0CDF-4540-7DEEAF71F00D}"/>
              </a:ext>
            </a:extLst>
          </p:cNvPr>
          <p:cNvSpPr txBox="1"/>
          <p:nvPr/>
        </p:nvSpPr>
        <p:spPr>
          <a:xfrm>
            <a:off x="3555211" y="782288"/>
            <a:ext cx="170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Shanghai City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21" name="图片 20" descr="墙上有涂鸦&#10;&#10;描述已自动生成">
            <a:extLst>
              <a:ext uri="{FF2B5EF4-FFF2-40B4-BE49-F238E27FC236}">
                <a16:creationId xmlns:a16="http://schemas.microsoft.com/office/drawing/2014/main" id="{47418DAC-F9C4-36F1-A0C4-5CB6D14B6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49"/>
          <a:stretch/>
        </p:blipFill>
        <p:spPr>
          <a:xfrm>
            <a:off x="1302548" y="1197787"/>
            <a:ext cx="3738136" cy="49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AD7213CD-AE11-72B8-C713-497878796941}"/>
              </a:ext>
            </a:extLst>
          </p:cNvPr>
          <p:cNvSpPr txBox="1"/>
          <p:nvPr/>
        </p:nvSpPr>
        <p:spPr>
          <a:xfrm>
            <a:off x="0" y="5102"/>
            <a:ext cx="102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CUSP 8113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F794649-362A-4970-A6FD-AA18EDC4D41F}"/>
              </a:ext>
            </a:extLst>
          </p:cNvPr>
          <p:cNvSpPr txBox="1"/>
          <p:nvPr/>
        </p:nvSpPr>
        <p:spPr>
          <a:xfrm>
            <a:off x="3616784" y="682616"/>
            <a:ext cx="4958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Total Population Count</a:t>
            </a:r>
            <a:endParaRPr kumimoji="1" lang="zh-CN" altLang="en-US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68" name="图片 67" descr="图表, 折线图, 散点图&#10;&#10;描述已自动生成">
            <a:extLst>
              <a:ext uri="{FF2B5EF4-FFF2-40B4-BE49-F238E27FC236}">
                <a16:creationId xmlns:a16="http://schemas.microsoft.com/office/drawing/2014/main" id="{B61C3ADD-C551-2773-AD31-5CA86E3B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" y="1419451"/>
            <a:ext cx="12190426" cy="54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4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001C46-F669-6BCB-4986-85E70A0E604A}"/>
              </a:ext>
            </a:extLst>
          </p:cNvPr>
          <p:cNvSpPr txBox="1"/>
          <p:nvPr/>
        </p:nvSpPr>
        <p:spPr>
          <a:xfrm>
            <a:off x="0" y="5102"/>
            <a:ext cx="102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CUSP 8113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5" name="图片 14" descr="图表, 折线图&#10;&#10;描述已自动生成">
            <a:extLst>
              <a:ext uri="{FF2B5EF4-FFF2-40B4-BE49-F238E27FC236}">
                <a16:creationId xmlns:a16="http://schemas.microsoft.com/office/drawing/2014/main" id="{F13ACFEF-77B5-B6C8-5607-68BAB75AE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555"/>
          <a:stretch/>
        </p:blipFill>
        <p:spPr>
          <a:xfrm>
            <a:off x="1401123" y="1926315"/>
            <a:ext cx="9340018" cy="300537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72756CD-6464-7C0A-DFAA-570A06DBA749}"/>
              </a:ext>
            </a:extLst>
          </p:cNvPr>
          <p:cNvSpPr txBox="1"/>
          <p:nvPr/>
        </p:nvSpPr>
        <p:spPr>
          <a:xfrm>
            <a:off x="3355180" y="466767"/>
            <a:ext cx="548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Q: Dose Shanghai affected by the Covid-19?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7" name="图片 16" descr="图表, 折线图&#10;&#10;描述已自动生成">
            <a:extLst>
              <a:ext uri="{FF2B5EF4-FFF2-40B4-BE49-F238E27FC236}">
                <a16:creationId xmlns:a16="http://schemas.microsoft.com/office/drawing/2014/main" id="{C234ED33-2F44-3BCA-1BE6-7D142319E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83"/>
          <a:stretch/>
        </p:blipFill>
        <p:spPr>
          <a:xfrm>
            <a:off x="1401123" y="6858000"/>
            <a:ext cx="9315150" cy="2500311"/>
          </a:xfrm>
          <a:prstGeom prst="rect">
            <a:avLst/>
          </a:prstGeom>
        </p:spPr>
      </p:pic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46A692F-0643-3BAB-215E-1D83451D6CA9}"/>
              </a:ext>
            </a:extLst>
          </p:cNvPr>
          <p:cNvCxnSpPr/>
          <p:nvPr/>
        </p:nvCxnSpPr>
        <p:spPr>
          <a:xfrm>
            <a:off x="8501063" y="1042978"/>
            <a:ext cx="0" cy="467201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76BAD579-BF21-BEEF-0B9B-C501FEF126C5}"/>
              </a:ext>
            </a:extLst>
          </p:cNvPr>
          <p:cNvCxnSpPr/>
          <p:nvPr/>
        </p:nvCxnSpPr>
        <p:spPr>
          <a:xfrm>
            <a:off x="9153526" y="1028690"/>
            <a:ext cx="0" cy="467201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4CD0BBF-C146-53E1-D8C6-355E877490DE}"/>
              </a:ext>
            </a:extLst>
          </p:cNvPr>
          <p:cNvSpPr txBox="1"/>
          <p:nvPr/>
        </p:nvSpPr>
        <p:spPr>
          <a:xfrm>
            <a:off x="514918" y="6363385"/>
            <a:ext cx="11507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Yu Gothic Light" panose="020B0300000000000000" pitchFamily="34" charset="-128"/>
                <a:ea typeface="Yu Gothic Light" panose="020B0300000000000000" pitchFamily="34" charset="-128"/>
                <a:hlinkClick r:id="rId4"/>
              </a:rPr>
              <a:t>https://www.macrotrends.net/cities/20656/shanghai/population</a:t>
            </a:r>
            <a:endParaRPr kumimoji="1" lang="en-US" altLang="zh-CN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759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0208 -0.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5 L 0.00312 -0.488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D3D169-0375-B187-29EB-E33CC7CD827D}"/>
              </a:ext>
            </a:extLst>
          </p:cNvPr>
          <p:cNvSpPr txBox="1"/>
          <p:nvPr/>
        </p:nvSpPr>
        <p:spPr>
          <a:xfrm>
            <a:off x="0" y="5102"/>
            <a:ext cx="102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CUSP 8113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026" name="Picture 2" descr="Has China's Shanghai Turned Into 'Ghost Town'? What Photos Show">
            <a:extLst>
              <a:ext uri="{FF2B5EF4-FFF2-40B4-BE49-F238E27FC236}">
                <a16:creationId xmlns:a16="http://schemas.microsoft.com/office/drawing/2014/main" id="{61676B4A-EAF3-A2FB-A606-882F80E3B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9"/>
          <a:stretch/>
        </p:blipFill>
        <p:spPr bwMode="auto">
          <a:xfrm>
            <a:off x="6096000" y="-71438"/>
            <a:ext cx="6223000" cy="700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8211A5-ED13-C918-4148-7AFCA1B4EE2E}"/>
              </a:ext>
            </a:extLst>
          </p:cNvPr>
          <p:cNvSpPr txBox="1"/>
          <p:nvPr/>
        </p:nvSpPr>
        <p:spPr>
          <a:xfrm>
            <a:off x="207170" y="2013227"/>
            <a:ext cx="562213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04040"/>
                </a:solidFill>
                <a:effectLst/>
                <a:latin typeface="Yu Gothic Light" panose="020B0300000000000000" pitchFamily="34" charset="-128"/>
                <a:ea typeface="Yu Gothic Light" panose="020B0300000000000000" pitchFamily="34" charset="-128"/>
              </a:rPr>
              <a:t>S</a:t>
            </a:r>
            <a:r>
              <a:rPr lang="en-US" altLang="zh-CN" dirty="0">
                <a:solidFill>
                  <a:srgbClr val="404040"/>
                </a:solidFill>
                <a:effectLst/>
                <a:latin typeface="Yu Gothic Light" panose="020B0300000000000000" pitchFamily="34" charset="-128"/>
                <a:ea typeface="Yu Gothic Light" panose="020B0300000000000000" pitchFamily="34" charset="-128"/>
              </a:rPr>
              <a:t>hanghai's birth rate dropped to 4.4 per 1,000 people from 4.7 a year earlier, while its death rate increased to 6.0 per 1,000 people from 5.6 due to a rapidly ageing population…</a:t>
            </a:r>
            <a:endParaRPr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D137DC-E2F1-EDFE-ADC1-A0D9B3B7D7C9}"/>
              </a:ext>
            </a:extLst>
          </p:cNvPr>
          <p:cNvSpPr txBox="1"/>
          <p:nvPr/>
        </p:nvSpPr>
        <p:spPr>
          <a:xfrm>
            <a:off x="207170" y="3428999"/>
            <a:ext cx="5622131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04040"/>
                </a:solidFill>
                <a:effectLst/>
                <a:latin typeface="Yu Gothic Light" panose="020B0300000000000000" pitchFamily="34" charset="-128"/>
                <a:ea typeface="Yu Gothic Light" panose="020B0300000000000000" pitchFamily="34" charset="-128"/>
              </a:rPr>
              <a:t>A</a:t>
            </a:r>
            <a:r>
              <a:rPr lang="en-US" altLang="zh-CN" dirty="0">
                <a:solidFill>
                  <a:srgbClr val="404040"/>
                </a:solidFill>
                <a:effectLst/>
                <a:latin typeface="Yu Gothic Light" panose="020B0300000000000000" pitchFamily="34" charset="-128"/>
                <a:ea typeface="Yu Gothic Light" panose="020B0300000000000000" pitchFamily="34" charset="-128"/>
              </a:rPr>
              <a:t>ccording to Reuters: </a:t>
            </a:r>
            <a:r>
              <a:rPr lang="zh-CN" alt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Many women in Shanghai were put off having children during a stringent COVID lockdown in April and May last year, which demographers said could have profoundly damaged their desire to have children.</a:t>
            </a:r>
          </a:p>
          <a:p>
            <a:endParaRPr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28914-D817-F6A9-035D-739C0CAF0A8E}"/>
              </a:ext>
            </a:extLst>
          </p:cNvPr>
          <p:cNvSpPr txBox="1"/>
          <p:nvPr/>
        </p:nvSpPr>
        <p:spPr>
          <a:xfrm>
            <a:off x="514918" y="6363385"/>
            <a:ext cx="11507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Yu Gothic Light" panose="020B0300000000000000" pitchFamily="34" charset="-128"/>
                <a:ea typeface="Yu Gothic Light" panose="020B0300000000000000" pitchFamily="34" charset="-128"/>
                <a:hlinkClick r:id="rId3"/>
              </a:rPr>
              <a:t>https://www.reuters.com/world/china/shanghais-population-drops-2022-after-covid-lockdowns-2023-03-29/</a:t>
            </a:r>
            <a:endParaRPr kumimoji="1" lang="en-US" altLang="zh-CN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99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3A14C0-D430-DFA1-3C05-43E3AFF69E98}"/>
              </a:ext>
            </a:extLst>
          </p:cNvPr>
          <p:cNvSpPr txBox="1"/>
          <p:nvPr/>
        </p:nvSpPr>
        <p:spPr>
          <a:xfrm>
            <a:off x="0" y="5102"/>
            <a:ext cx="102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CUSP 8113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A20942-9963-B091-5682-34A241769B47}"/>
              </a:ext>
            </a:extLst>
          </p:cNvPr>
          <p:cNvSpPr txBox="1"/>
          <p:nvPr/>
        </p:nvSpPr>
        <p:spPr>
          <a:xfrm>
            <a:off x="3355181" y="466767"/>
            <a:ext cx="548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Future Population Growing Trends(</a:t>
            </a:r>
            <a:r>
              <a:rPr kumimoji="1" lang="en-US" altLang="zh-CN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til</a:t>
            </a:r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2035)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A894D5A2-53F8-2805-0CC7-3C42E321D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515339"/>
              </p:ext>
            </p:extLst>
          </p:nvPr>
        </p:nvGraphicFramePr>
        <p:xfrm>
          <a:off x="750888" y="836099"/>
          <a:ext cx="10033000" cy="565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15D8013-0024-21E5-FCA9-8EDC6F91F7E1}"/>
              </a:ext>
            </a:extLst>
          </p:cNvPr>
          <p:cNvSpPr txBox="1"/>
          <p:nvPr/>
        </p:nvSpPr>
        <p:spPr>
          <a:xfrm>
            <a:off x="514918" y="6363385"/>
            <a:ext cx="11507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Yu Gothic Light" panose="020B0300000000000000" pitchFamily="34" charset="-128"/>
                <a:ea typeface="Yu Gothic Light" panose="020B0300000000000000" pitchFamily="34" charset="-128"/>
                <a:hlinkClick r:id="rId3"/>
              </a:rPr>
              <a:t>https://worldpopulationreview.com/world-cities/shanghai-population</a:t>
            </a:r>
            <a:endParaRPr kumimoji="1" lang="en-US" altLang="zh-CN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16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B2D3E4-A90F-DB81-8B07-E60A657D585C}"/>
              </a:ext>
            </a:extLst>
          </p:cNvPr>
          <p:cNvSpPr txBox="1"/>
          <p:nvPr/>
        </p:nvSpPr>
        <p:spPr>
          <a:xfrm>
            <a:off x="3355181" y="3244334"/>
            <a:ext cx="548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Thanks For Watching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BF4636-4266-22C9-DF4D-76EE2ED84489}"/>
              </a:ext>
            </a:extLst>
          </p:cNvPr>
          <p:cNvSpPr txBox="1"/>
          <p:nvPr/>
        </p:nvSpPr>
        <p:spPr>
          <a:xfrm>
            <a:off x="1245392" y="4029075"/>
            <a:ext cx="9701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References:</a:t>
            </a:r>
          </a:p>
          <a:p>
            <a:r>
              <a:rPr kumimoji="1" lang="en-US" altLang="zh-CN" dirty="0">
                <a:hlinkClick r:id="rId2"/>
              </a:rPr>
              <a:t>https://code.earthengine.google.com/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https://www.macrotrends.net/cities/20656/shanghai/population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https://www.reuters.com/world/china/shanghais-population-drops-2022-after-covid-lockdowns-2023-03-29/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https://worldpopulationreview.com/world-cities/shanghai-population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966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402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247</Words>
  <Application>Microsoft Macintosh PowerPoint</Application>
  <PresentationFormat>宽屏</PresentationFormat>
  <Paragraphs>35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Yu Gothic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Qingyuan Feng</dc:creator>
  <cp:lastModifiedBy>Qingyuan Feng</cp:lastModifiedBy>
  <cp:revision>1</cp:revision>
  <dcterms:created xsi:type="dcterms:W3CDTF">2023-09-11T00:47:01Z</dcterms:created>
  <dcterms:modified xsi:type="dcterms:W3CDTF">2023-09-11T05:18:12Z</dcterms:modified>
</cp:coreProperties>
</file>